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6858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B5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1B452E-1C26-324D-85C6-8BE98AA3DA26}" v="9" dt="2024-09-26T18:42:51.20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7"/>
    <p:restoredTop sz="94286" autoAdjust="0"/>
  </p:normalViewPr>
  <p:slideViewPr>
    <p:cSldViewPr snapToGrid="0">
      <p:cViewPr>
        <p:scale>
          <a:sx n="90" d="100"/>
          <a:sy n="90" d="100"/>
        </p:scale>
        <p:origin x="1960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7A05D1-6597-40D4-BA70-50409808F155}" type="datetimeFigureOut">
              <a:rPr lang="en-CA" smtClean="0"/>
              <a:t>2024-10-08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60638" y="1143000"/>
            <a:ext cx="1736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B00D60-F1B3-4FCC-BC52-26B6B507374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054570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Educators: feel free to edit this invitation to suit your specific needs. This is an example of how other schools have created an invitation for their parents to come to </a:t>
            </a:r>
            <a:r>
              <a:rPr lang="en-US"/>
              <a:t>the classroom.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B00D60-F1B3-4FCC-BC52-26B6B507374C}" type="slidenum">
              <a:rPr lang="en-CA" smtClean="0"/>
              <a:t>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228401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Feel free to print the voting instructions on the back side of the slide #3 with the voting ballots. This slide can also be displayed on screen during the voting period as reminder.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B00D60-F1B3-4FCC-BC52-26B6B507374C}" type="slidenum">
              <a:rPr lang="en-CA" smtClean="0"/>
              <a:t>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853417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Add in each business groups name so voters know which ballot to fill out for each group.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B00D60-F1B3-4FCC-BC52-26B6B507374C}" type="slidenum">
              <a:rPr lang="en-CA" smtClean="0"/>
              <a:t>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821911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3639F-724E-6443-A805-708AC39759A4}" type="datetimeFigureOut">
              <a:rPr lang="en-US" smtClean="0"/>
              <a:t>10/8/24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F539F-3F99-2449-A8D8-DFC3028A25F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14329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3639F-724E-6443-A805-708AC39759A4}" type="datetimeFigureOut">
              <a:rPr lang="en-US" smtClean="0"/>
              <a:t>10/8/24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F539F-3F99-2449-A8D8-DFC3028A25F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41198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3639F-724E-6443-A805-708AC39759A4}" type="datetimeFigureOut">
              <a:rPr lang="en-US" smtClean="0"/>
              <a:t>10/8/24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F539F-3F99-2449-A8D8-DFC3028A25F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62815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3639F-724E-6443-A805-708AC39759A4}" type="datetimeFigureOut">
              <a:rPr lang="en-US" smtClean="0"/>
              <a:t>10/8/24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F539F-3F99-2449-A8D8-DFC3028A25F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167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3639F-724E-6443-A805-708AC39759A4}" type="datetimeFigureOut">
              <a:rPr lang="en-US" smtClean="0"/>
              <a:t>10/8/24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F539F-3F99-2449-A8D8-DFC3028A25F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072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3639F-724E-6443-A805-708AC39759A4}" type="datetimeFigureOut">
              <a:rPr lang="en-US" smtClean="0"/>
              <a:t>10/8/24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F539F-3F99-2449-A8D8-DFC3028A25F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1100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3639F-724E-6443-A805-708AC39759A4}" type="datetimeFigureOut">
              <a:rPr lang="en-US" smtClean="0"/>
              <a:t>10/8/24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F539F-3F99-2449-A8D8-DFC3028A25F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5142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3639F-724E-6443-A805-708AC39759A4}" type="datetimeFigureOut">
              <a:rPr lang="en-US" smtClean="0"/>
              <a:t>10/8/24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F539F-3F99-2449-A8D8-DFC3028A25F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0281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3639F-724E-6443-A805-708AC39759A4}" type="datetimeFigureOut">
              <a:rPr lang="en-US" smtClean="0"/>
              <a:t>10/8/24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F539F-3F99-2449-A8D8-DFC3028A25F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0331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3639F-724E-6443-A805-708AC39759A4}" type="datetimeFigureOut">
              <a:rPr lang="en-US" smtClean="0"/>
              <a:t>10/8/24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F539F-3F99-2449-A8D8-DFC3028A25F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4294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3639F-724E-6443-A805-708AC39759A4}" type="datetimeFigureOut">
              <a:rPr lang="en-US" smtClean="0"/>
              <a:t>10/8/24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F539F-3F99-2449-A8D8-DFC3028A25F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33608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7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53639F-724E-6443-A805-708AC39759A4}" type="datetimeFigureOut">
              <a:rPr lang="en-US" smtClean="0"/>
              <a:t>10/8/24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5FF539F-3F99-2449-A8D8-DFC3028A25F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1265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B2C7724-7E9E-223E-3011-FAC793F4AD7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9447" t="1127" r="1289" b="1127"/>
          <a:stretch/>
        </p:blipFill>
        <p:spPr>
          <a:xfrm>
            <a:off x="0" y="0"/>
            <a:ext cx="6858000" cy="12192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EEC9701-5578-6257-FBB9-26FEA6C1FC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8878" y="187283"/>
            <a:ext cx="3420244" cy="20996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27000"/>
              </a:prst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EDB1348-EB1A-D462-3458-553CBF27F8FD}"/>
              </a:ext>
            </a:extLst>
          </p:cNvPr>
          <p:cNvSpPr txBox="1"/>
          <p:nvPr/>
        </p:nvSpPr>
        <p:spPr>
          <a:xfrm>
            <a:off x="809625" y="2474215"/>
            <a:ext cx="5238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Lexend Deca Black" pitchFamily="2" charset="77"/>
              </a:rPr>
              <a:t>Business Showcase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A2F7546-76C4-6D31-493C-FDF62F85CECC}"/>
              </a:ext>
            </a:extLst>
          </p:cNvPr>
          <p:cNvSpPr txBox="1"/>
          <p:nvPr/>
        </p:nvSpPr>
        <p:spPr>
          <a:xfrm>
            <a:off x="838200" y="3464230"/>
            <a:ext cx="5210175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Come view, taste test, and vote on </a:t>
            </a:r>
            <a:br>
              <a:rPr lang="en-US" sz="18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8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our granola bar companies! </a:t>
            </a:r>
            <a:endParaRPr lang="en-CA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en-US" sz="18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Students have been working hard for weeks on them.</a:t>
            </a:r>
            <a:endParaRPr lang="en-CA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en-US" sz="18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They’ve followed the entire cycle of their products from growing seeds, innovating farm equipment, creating marketing and packaging, to baking!</a:t>
            </a:r>
            <a:endParaRPr lang="en-CA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25A2908-3355-E2FC-F93B-5E236EDAD623}"/>
              </a:ext>
            </a:extLst>
          </p:cNvPr>
          <p:cNvSpPr/>
          <p:nvPr/>
        </p:nvSpPr>
        <p:spPr>
          <a:xfrm>
            <a:off x="728661" y="5810249"/>
            <a:ext cx="5400675" cy="5713241"/>
          </a:xfrm>
          <a:prstGeom prst="rect">
            <a:avLst/>
          </a:prstGeom>
          <a:solidFill>
            <a:srgbClr val="57B5C6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29026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685FD7E-ADA0-7C23-05CD-7E18EBDB1F67}"/>
              </a:ext>
            </a:extLst>
          </p:cNvPr>
          <p:cNvSpPr txBox="1"/>
          <p:nvPr/>
        </p:nvSpPr>
        <p:spPr>
          <a:xfrm>
            <a:off x="1021554" y="6096000"/>
            <a:ext cx="481488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chemeClr val="bg1"/>
                </a:solidFill>
                <a:effectLst/>
                <a:latin typeface="Lexend Deca Medium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When: [date]</a:t>
            </a:r>
            <a:endParaRPr lang="en-CA" sz="1800" dirty="0">
              <a:solidFill>
                <a:schemeClr val="bg1"/>
              </a:solidFill>
              <a:effectLst/>
              <a:latin typeface="Lexend Deca Medium" pitchFamily="2" charset="77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800" dirty="0">
                <a:solidFill>
                  <a:schemeClr val="bg1"/>
                </a:solidFill>
                <a:effectLst/>
                <a:latin typeface="Lexend Deca Medium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en-CA" sz="1800" dirty="0">
              <a:solidFill>
                <a:schemeClr val="bg1"/>
              </a:solidFill>
              <a:effectLst/>
              <a:latin typeface="Lexend Deca Medium" pitchFamily="2" charset="77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800" dirty="0">
                <a:solidFill>
                  <a:schemeClr val="bg1"/>
                </a:solidFill>
                <a:effectLst/>
                <a:latin typeface="Lexend Deca Medium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Drop in times:</a:t>
            </a:r>
            <a:endParaRPr lang="en-CA" sz="1800" dirty="0">
              <a:solidFill>
                <a:schemeClr val="bg1"/>
              </a:solidFill>
              <a:effectLst/>
              <a:latin typeface="Lexend Deca Medium" pitchFamily="2" charset="77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800" dirty="0">
                <a:solidFill>
                  <a:schemeClr val="bg1"/>
                </a:solidFill>
                <a:effectLst/>
                <a:latin typeface="Lexend Deca Medium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1:50 pm</a:t>
            </a:r>
            <a:endParaRPr lang="en-CA" sz="1800" dirty="0">
              <a:solidFill>
                <a:schemeClr val="bg1"/>
              </a:solidFill>
              <a:effectLst/>
              <a:latin typeface="Lexend Deca Medium" pitchFamily="2" charset="77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800" dirty="0">
                <a:solidFill>
                  <a:schemeClr val="bg1"/>
                </a:solidFill>
                <a:effectLst/>
                <a:latin typeface="Lexend Deca Medium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2:10 pm</a:t>
            </a:r>
            <a:endParaRPr lang="en-CA" sz="1800" dirty="0">
              <a:solidFill>
                <a:schemeClr val="bg1"/>
              </a:solidFill>
              <a:effectLst/>
              <a:latin typeface="Lexend Deca Medium" pitchFamily="2" charset="77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800" dirty="0">
                <a:solidFill>
                  <a:schemeClr val="bg1"/>
                </a:solidFill>
                <a:effectLst/>
                <a:latin typeface="Lexend Deca Medium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2:20 pm</a:t>
            </a:r>
            <a:endParaRPr lang="en-CA" sz="1800" dirty="0">
              <a:solidFill>
                <a:schemeClr val="bg1"/>
              </a:solidFill>
              <a:effectLst/>
              <a:latin typeface="Lexend Deca Medium" pitchFamily="2" charset="77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800" dirty="0">
                <a:solidFill>
                  <a:schemeClr val="bg1"/>
                </a:solidFill>
                <a:effectLst/>
                <a:latin typeface="Lexend Deca Medium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2:30 pm</a:t>
            </a:r>
            <a:endParaRPr lang="en-CA" sz="1800" dirty="0">
              <a:solidFill>
                <a:schemeClr val="bg1"/>
              </a:solidFill>
              <a:effectLst/>
              <a:latin typeface="Lexend Deca Medium" pitchFamily="2" charset="77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800" u="none" strike="noStrike" dirty="0">
                <a:solidFill>
                  <a:schemeClr val="bg1"/>
                </a:solidFill>
                <a:effectLst/>
                <a:latin typeface="Lexend Deca Medium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CA" sz="1800" dirty="0">
              <a:solidFill>
                <a:schemeClr val="bg1"/>
              </a:solidFill>
              <a:effectLst/>
              <a:latin typeface="Lexend Deca Medium" pitchFamily="2" charset="77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800" u="sng" dirty="0">
                <a:solidFill>
                  <a:schemeClr val="bg1"/>
                </a:solidFill>
                <a:effectLst/>
                <a:latin typeface="Lexend Deca Medium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Please sign in on the sheet outside the office, wait until a runner from our class comes to get you!</a:t>
            </a:r>
            <a:endParaRPr lang="en-CA" sz="1800" dirty="0">
              <a:solidFill>
                <a:schemeClr val="bg1"/>
              </a:solidFill>
              <a:effectLst/>
              <a:latin typeface="Lexend Deca Medium" pitchFamily="2" charset="77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800" dirty="0">
                <a:solidFill>
                  <a:schemeClr val="bg1"/>
                </a:solidFill>
                <a:effectLst/>
                <a:latin typeface="Lexend Deca Medium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CA" sz="1800" dirty="0">
              <a:solidFill>
                <a:schemeClr val="bg1"/>
              </a:solidFill>
              <a:effectLst/>
              <a:latin typeface="Lexend Deca Medium" pitchFamily="2" charset="77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800" dirty="0">
                <a:solidFill>
                  <a:schemeClr val="bg1"/>
                </a:solidFill>
                <a:effectLst/>
                <a:latin typeface="Lexend Deca Medium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There is a competition for the “best” company and voting will include taste, look, and marketing.</a:t>
            </a:r>
            <a:endParaRPr lang="en-CA" sz="1800" dirty="0">
              <a:solidFill>
                <a:schemeClr val="bg1"/>
              </a:solidFill>
              <a:effectLst/>
              <a:latin typeface="Lexend Deca Medium" pitchFamily="2" charset="77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800" dirty="0">
                <a:solidFill>
                  <a:schemeClr val="bg1"/>
                </a:solidFill>
                <a:effectLst/>
                <a:latin typeface="Lexend Deca Medium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CA" sz="1800" dirty="0">
              <a:solidFill>
                <a:schemeClr val="bg1"/>
              </a:solidFill>
              <a:effectLst/>
              <a:latin typeface="Lexend Deca Medium" pitchFamily="2" charset="77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bg1"/>
                </a:solidFill>
                <a:effectLst/>
                <a:latin typeface="Lexend Deca Black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We hope to see you there!</a:t>
            </a:r>
            <a:endParaRPr lang="en-CA" sz="1800" b="1" dirty="0">
              <a:solidFill>
                <a:schemeClr val="bg1"/>
              </a:solidFill>
              <a:effectLst/>
              <a:latin typeface="Lexend Deca Black" pitchFamily="2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48010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6409D9-184C-535C-FE7D-2CAB45A79C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B48A97B-89E3-6E4B-0420-63F8D7E28B0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9447" t="1127" r="1289" b="1127"/>
          <a:stretch/>
        </p:blipFill>
        <p:spPr>
          <a:xfrm>
            <a:off x="0" y="0"/>
            <a:ext cx="6858000" cy="12192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91CF6D6-4E69-3292-1A1B-17202E6FD3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8878" y="187283"/>
            <a:ext cx="3420244" cy="20996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27000"/>
              </a:prst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0DF23CC-1FDC-9EC6-A202-05F0CAE86B24}"/>
              </a:ext>
            </a:extLst>
          </p:cNvPr>
          <p:cNvSpPr txBox="1"/>
          <p:nvPr/>
        </p:nvSpPr>
        <p:spPr>
          <a:xfrm>
            <a:off x="809625" y="2417589"/>
            <a:ext cx="52387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Lexend Deca Black" pitchFamily="2" charset="77"/>
              </a:rPr>
              <a:t>STEMterprise </a:t>
            </a:r>
            <a:br>
              <a:rPr lang="en-US" sz="3600" b="1" dirty="0">
                <a:solidFill>
                  <a:schemeClr val="bg1"/>
                </a:solidFill>
                <a:latin typeface="Lexend Deca Black" pitchFamily="2" charset="77"/>
              </a:rPr>
            </a:br>
            <a:r>
              <a:rPr lang="en-US" sz="3600" b="1" dirty="0">
                <a:solidFill>
                  <a:schemeClr val="bg1"/>
                </a:solidFill>
                <a:latin typeface="Lexend Deca Black" pitchFamily="2" charset="77"/>
              </a:rPr>
              <a:t>Voting Card Instructions</a:t>
            </a:r>
            <a:endParaRPr lang="en-CA" sz="3600" b="1" dirty="0">
              <a:solidFill>
                <a:schemeClr val="bg1"/>
              </a:solidFill>
              <a:latin typeface="Lexend Deca Black" pitchFamily="2" charset="77"/>
            </a:endParaRPr>
          </a:p>
          <a:p>
            <a:pPr algn="ctr"/>
            <a:endParaRPr lang="en-US" sz="3600" b="1" dirty="0">
              <a:solidFill>
                <a:schemeClr val="bg1"/>
              </a:solidFill>
              <a:latin typeface="Lexend Deca Black" pitchFamily="2" charset="77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30B9C85-934E-3BD7-5B17-7A3FB3BB5ACA}"/>
              </a:ext>
            </a:extLst>
          </p:cNvPr>
          <p:cNvSpPr/>
          <p:nvPr/>
        </p:nvSpPr>
        <p:spPr>
          <a:xfrm>
            <a:off x="728661" y="4379493"/>
            <a:ext cx="5400675" cy="6727766"/>
          </a:xfrm>
          <a:prstGeom prst="rect">
            <a:avLst/>
          </a:prstGeom>
          <a:solidFill>
            <a:srgbClr val="57B5C6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29026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B9F048F-E788-58D6-FC54-96856411C785}"/>
              </a:ext>
            </a:extLst>
          </p:cNvPr>
          <p:cNvSpPr txBox="1"/>
          <p:nvPr/>
        </p:nvSpPr>
        <p:spPr>
          <a:xfrm>
            <a:off x="1278537" y="4651338"/>
            <a:ext cx="4300922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1800" dirty="0">
                <a:solidFill>
                  <a:schemeClr val="bg1"/>
                </a:solidFill>
                <a:effectLst/>
                <a:latin typeface="Lexend Deca Ligh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Please rate each group individually from    1-10 on the following categories:</a:t>
            </a:r>
          </a:p>
          <a:p>
            <a:pPr algn="ctr">
              <a:spcAft>
                <a:spcPts val="600"/>
              </a:spcAft>
            </a:pPr>
            <a:r>
              <a:rPr lang="en-US" sz="2400" b="1" u="sng" dirty="0">
                <a:solidFill>
                  <a:schemeClr val="bg1"/>
                </a:solidFill>
                <a:effectLst/>
                <a:latin typeface="Lexend Deca Ligh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Looks</a:t>
            </a:r>
          </a:p>
          <a:p>
            <a:pPr algn="ctr">
              <a:spcAft>
                <a:spcPts val="1800"/>
              </a:spcAft>
            </a:pPr>
            <a:r>
              <a:rPr lang="en-US" dirty="0">
                <a:solidFill>
                  <a:schemeClr val="bg1"/>
                </a:solidFill>
                <a:latin typeface="Lexend Deca Ligh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lang="en-US" sz="1800" dirty="0">
                <a:solidFill>
                  <a:schemeClr val="bg1"/>
                </a:solidFill>
                <a:effectLst/>
                <a:latin typeface="Lexend Deca Ligh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ow do the bar samples (and photo of a whole bar) look? Would you want to eat them?</a:t>
            </a:r>
            <a:endParaRPr lang="en-CA" sz="1800" dirty="0">
              <a:solidFill>
                <a:schemeClr val="bg1"/>
              </a:solidFill>
              <a:effectLst/>
              <a:latin typeface="Lexend Deca Light" pitchFamily="2" charset="77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600"/>
              </a:spcAft>
            </a:pPr>
            <a:r>
              <a:rPr lang="en-US" sz="2400" b="1" u="sng" dirty="0">
                <a:solidFill>
                  <a:schemeClr val="bg1"/>
                </a:solidFill>
                <a:effectLst/>
                <a:latin typeface="Lexend Deca Ligh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Taste </a:t>
            </a:r>
          </a:p>
          <a:p>
            <a:pPr algn="ctr">
              <a:spcAft>
                <a:spcPts val="1800"/>
              </a:spcAft>
            </a:pPr>
            <a:r>
              <a:rPr lang="en-US" dirty="0">
                <a:solidFill>
                  <a:schemeClr val="bg1"/>
                </a:solidFill>
                <a:latin typeface="Lexend Deca Ligh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lang="en-US" sz="1800" dirty="0">
                <a:solidFill>
                  <a:schemeClr val="bg1"/>
                </a:solidFill>
                <a:effectLst/>
                <a:latin typeface="Lexend Deca Ligh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ow do the bars taste? Would you “buy” them at the store? Think about the ingredients used, and how they work together.</a:t>
            </a:r>
            <a:endParaRPr lang="en-CA" sz="1800" dirty="0">
              <a:solidFill>
                <a:schemeClr val="bg1"/>
              </a:solidFill>
              <a:effectLst/>
              <a:latin typeface="Lexend Deca Light" pitchFamily="2" charset="77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600"/>
              </a:spcAft>
            </a:pPr>
            <a:r>
              <a:rPr lang="en-US" sz="2400" b="1" u="sng" dirty="0">
                <a:solidFill>
                  <a:schemeClr val="bg1"/>
                </a:solidFill>
                <a:effectLst/>
                <a:latin typeface="Lexend Deca Ligh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Marketing</a:t>
            </a:r>
            <a:endParaRPr lang="en-US" sz="2400" b="1" u="sng" dirty="0">
              <a:solidFill>
                <a:schemeClr val="bg1"/>
              </a:solidFill>
              <a:latin typeface="Lexend Deca Light" pitchFamily="2" charset="77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1800"/>
              </a:spcAft>
            </a:pPr>
            <a:r>
              <a:rPr lang="en-US" dirty="0">
                <a:solidFill>
                  <a:schemeClr val="bg1"/>
                </a:solidFill>
                <a:latin typeface="Lexend Deca Ligh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lang="en-US" sz="1800" dirty="0">
                <a:solidFill>
                  <a:schemeClr val="bg1"/>
                </a:solidFill>
                <a:effectLst/>
                <a:latin typeface="Lexend Deca Ligh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ow appealing is the “booth” and materials? Would their materials entice you to buy their granola bar?</a:t>
            </a:r>
            <a:endParaRPr lang="en-CA" sz="1800" dirty="0">
              <a:solidFill>
                <a:schemeClr val="bg1"/>
              </a:solidFill>
              <a:effectLst/>
              <a:latin typeface="Lexend Deca Light" pitchFamily="2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04127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B7C8AA-DC6F-9147-7C34-BB45A5B522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Google Shape;81;p16">
            <a:extLst>
              <a:ext uri="{FF2B5EF4-FFF2-40B4-BE49-F238E27FC236}">
                <a16:creationId xmlns:a16="http://schemas.microsoft.com/office/drawing/2014/main" id="{09A93D0F-C988-4223-275D-8468FEF5CB6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97510049"/>
              </p:ext>
            </p:extLst>
          </p:nvPr>
        </p:nvGraphicFramePr>
        <p:xfrm>
          <a:off x="258256" y="773279"/>
          <a:ext cx="6341487" cy="2577247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9909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505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76784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 dirty="0">
                          <a:latin typeface="Lexend"/>
                          <a:ea typeface="Lexend"/>
                          <a:cs typeface="Lexend"/>
                          <a:sym typeface="Lexend"/>
                        </a:rPr>
                        <a:t>Looks</a:t>
                      </a:r>
                      <a:r>
                        <a:rPr lang="en" dirty="0">
                          <a:latin typeface="Lexend"/>
                          <a:ea typeface="Lexend"/>
                          <a:cs typeface="Lexend"/>
                          <a:sym typeface="Lexend"/>
                        </a:rPr>
                        <a:t> - how do the bar samples (and photo of a whole bar) look?</a:t>
                      </a:r>
                      <a:endParaRPr dirty="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L="27425" marR="27425" marT="0" marB="0" anchor="ctr">
                    <a:lnL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900" dirty="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L="27425" marR="27425" marT="0" marB="0">
                    <a:lnL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2316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 dirty="0">
                          <a:latin typeface="Lexend"/>
                          <a:ea typeface="Lexend"/>
                          <a:cs typeface="Lexend"/>
                          <a:sym typeface="Lexend"/>
                        </a:rPr>
                        <a:t>Taste</a:t>
                      </a:r>
                      <a:r>
                        <a:rPr lang="en" dirty="0">
                          <a:latin typeface="Lexend"/>
                          <a:ea typeface="Lexend"/>
                          <a:cs typeface="Lexend"/>
                          <a:sym typeface="Lexend"/>
                        </a:rPr>
                        <a:t> - how do the bars taste? Would you “buy” them at the store?</a:t>
                      </a:r>
                      <a:endParaRPr dirty="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L="27425" marR="27425" marT="0" marB="0" anchor="ctr">
                    <a:lnL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900" dirty="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L="27425" marR="27425" marT="0" marB="0">
                    <a:lnL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8147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 dirty="0">
                          <a:latin typeface="Lexend"/>
                          <a:ea typeface="Lexend"/>
                          <a:cs typeface="Lexend"/>
                          <a:sym typeface="Lexend"/>
                        </a:rPr>
                        <a:t>Marketing</a:t>
                      </a:r>
                      <a:r>
                        <a:rPr lang="en" dirty="0">
                          <a:latin typeface="Lexend"/>
                          <a:ea typeface="Lexend"/>
                          <a:cs typeface="Lexend"/>
                          <a:sym typeface="Lexend"/>
                        </a:rPr>
                        <a:t> - how appealing was the team’s booth and material?</a:t>
                      </a:r>
                      <a:endParaRPr dirty="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L="27425" marR="27425" marT="0" marB="0" anchor="ctr">
                    <a:lnL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900" dirty="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L="27425" marR="27425" marT="0" marB="0">
                    <a:lnL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1" name="Google Shape;82;p16">
            <a:extLst>
              <a:ext uri="{FF2B5EF4-FFF2-40B4-BE49-F238E27FC236}">
                <a16:creationId xmlns:a16="http://schemas.microsoft.com/office/drawing/2014/main" id="{3EE808FB-AB77-C8D2-372C-1BB5CC27A18F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58668" y="1027099"/>
            <a:ext cx="3966649" cy="4495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A966279-B47E-BD43-4CB1-94986D4E13DC}"/>
              </a:ext>
            </a:extLst>
          </p:cNvPr>
          <p:cNvCxnSpPr>
            <a:cxnSpLocks/>
          </p:cNvCxnSpPr>
          <p:nvPr/>
        </p:nvCxnSpPr>
        <p:spPr>
          <a:xfrm>
            <a:off x="289106" y="327540"/>
            <a:ext cx="613621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" name="Google Shape;80;p16">
            <a:extLst>
              <a:ext uri="{FF2B5EF4-FFF2-40B4-BE49-F238E27FC236}">
                <a16:creationId xmlns:a16="http://schemas.microsoft.com/office/drawing/2014/main" id="{8BE7BF44-8F62-301C-F934-D53EE499D616}"/>
              </a:ext>
            </a:extLst>
          </p:cNvPr>
          <p:cNvSpPr txBox="1">
            <a:spLocks/>
          </p:cNvSpPr>
          <p:nvPr/>
        </p:nvSpPr>
        <p:spPr>
          <a:xfrm>
            <a:off x="235951" y="228789"/>
            <a:ext cx="4445432" cy="671400"/>
          </a:xfrm>
          <a:prstGeom prst="rect">
            <a:avLst/>
          </a:prstGeom>
        </p:spPr>
        <p:txBody>
          <a:bodyPr spcFirstLastPara="1" vert="horz" wrap="square" lIns="117675" tIns="117675" rIns="117675" bIns="117675" rtlCol="0" anchor="ctr" anchorCtr="0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0"/>
              </a:spcBef>
            </a:pPr>
            <a:r>
              <a:rPr lang="en-CA" sz="1400" dirty="0">
                <a:latin typeface="Lexend"/>
                <a:ea typeface="Lexend"/>
                <a:cs typeface="Lexend"/>
                <a:sym typeface="Lexend"/>
              </a:rPr>
              <a:t>Group Name - Please circle a number for each line.</a:t>
            </a:r>
          </a:p>
        </p:txBody>
      </p:sp>
      <p:pic>
        <p:nvPicPr>
          <p:cNvPr id="19" name="Google Shape;82;p16">
            <a:extLst>
              <a:ext uri="{FF2B5EF4-FFF2-40B4-BE49-F238E27FC236}">
                <a16:creationId xmlns:a16="http://schemas.microsoft.com/office/drawing/2014/main" id="{B69D47AE-E3ED-814A-8A66-D605A71AFC6D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58667" y="1890329"/>
            <a:ext cx="3966649" cy="449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82;p16">
            <a:extLst>
              <a:ext uri="{FF2B5EF4-FFF2-40B4-BE49-F238E27FC236}">
                <a16:creationId xmlns:a16="http://schemas.microsoft.com/office/drawing/2014/main" id="{663900A5-8B89-9F6A-D206-645BEE7C0AB6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58667" y="2753559"/>
            <a:ext cx="3966649" cy="44957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2" name="Google Shape;81;p16">
            <a:extLst>
              <a:ext uri="{FF2B5EF4-FFF2-40B4-BE49-F238E27FC236}">
                <a16:creationId xmlns:a16="http://schemas.microsoft.com/office/drawing/2014/main" id="{6411BFD8-3A0C-10EB-08CE-DE529E68F6A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11961219"/>
              </p:ext>
            </p:extLst>
          </p:nvPr>
        </p:nvGraphicFramePr>
        <p:xfrm>
          <a:off x="258256" y="4148836"/>
          <a:ext cx="6341487" cy="2577247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9909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505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76784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 dirty="0">
                          <a:latin typeface="Lexend"/>
                          <a:ea typeface="Lexend"/>
                          <a:cs typeface="Lexend"/>
                          <a:sym typeface="Lexend"/>
                        </a:rPr>
                        <a:t>Looks</a:t>
                      </a:r>
                      <a:r>
                        <a:rPr lang="en" dirty="0">
                          <a:latin typeface="Lexend"/>
                          <a:ea typeface="Lexend"/>
                          <a:cs typeface="Lexend"/>
                          <a:sym typeface="Lexend"/>
                        </a:rPr>
                        <a:t> - how do the bar samples (and photo of a whole bar) look?</a:t>
                      </a:r>
                      <a:endParaRPr dirty="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L="27425" marR="27425" marT="0" marB="0" anchor="ctr">
                    <a:lnL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900" dirty="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L="27425" marR="27425" marT="0" marB="0">
                    <a:lnL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2316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 dirty="0">
                          <a:latin typeface="Lexend"/>
                          <a:ea typeface="Lexend"/>
                          <a:cs typeface="Lexend"/>
                          <a:sym typeface="Lexend"/>
                        </a:rPr>
                        <a:t>Taste</a:t>
                      </a:r>
                      <a:r>
                        <a:rPr lang="en" dirty="0">
                          <a:latin typeface="Lexend"/>
                          <a:ea typeface="Lexend"/>
                          <a:cs typeface="Lexend"/>
                          <a:sym typeface="Lexend"/>
                        </a:rPr>
                        <a:t> - how do the bars taste? Would you “buy” them at the store?</a:t>
                      </a:r>
                      <a:endParaRPr dirty="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L="27425" marR="27425" marT="0" marB="0" anchor="ctr">
                    <a:lnL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900" dirty="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L="27425" marR="27425" marT="0" marB="0">
                    <a:lnL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8147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 dirty="0">
                          <a:latin typeface="Lexend"/>
                          <a:ea typeface="Lexend"/>
                          <a:cs typeface="Lexend"/>
                          <a:sym typeface="Lexend"/>
                        </a:rPr>
                        <a:t>Marketing</a:t>
                      </a:r>
                      <a:r>
                        <a:rPr lang="en" dirty="0">
                          <a:latin typeface="Lexend"/>
                          <a:ea typeface="Lexend"/>
                          <a:cs typeface="Lexend"/>
                          <a:sym typeface="Lexend"/>
                        </a:rPr>
                        <a:t> - how appealing was the team’s booth and material?</a:t>
                      </a:r>
                      <a:endParaRPr dirty="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L="27425" marR="27425" marT="0" marB="0" anchor="ctr">
                    <a:lnL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900" dirty="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L="27425" marR="27425" marT="0" marB="0">
                    <a:lnL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3" name="Google Shape;82;p16">
            <a:extLst>
              <a:ext uri="{FF2B5EF4-FFF2-40B4-BE49-F238E27FC236}">
                <a16:creationId xmlns:a16="http://schemas.microsoft.com/office/drawing/2014/main" id="{9FD23C97-AA78-898D-CDD5-9EE3103336D2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58668" y="4402656"/>
            <a:ext cx="3966649" cy="4495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A2B1B9E-1E1A-4DC6-C24C-B12B63022CF3}"/>
              </a:ext>
            </a:extLst>
          </p:cNvPr>
          <p:cNvCxnSpPr>
            <a:cxnSpLocks/>
          </p:cNvCxnSpPr>
          <p:nvPr/>
        </p:nvCxnSpPr>
        <p:spPr>
          <a:xfrm>
            <a:off x="289106" y="3703097"/>
            <a:ext cx="613621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5" name="Google Shape;80;p16">
            <a:extLst>
              <a:ext uri="{FF2B5EF4-FFF2-40B4-BE49-F238E27FC236}">
                <a16:creationId xmlns:a16="http://schemas.microsoft.com/office/drawing/2014/main" id="{C1864C83-B774-1227-8BC1-C17092F4C6CA}"/>
              </a:ext>
            </a:extLst>
          </p:cNvPr>
          <p:cNvSpPr txBox="1">
            <a:spLocks/>
          </p:cNvSpPr>
          <p:nvPr/>
        </p:nvSpPr>
        <p:spPr>
          <a:xfrm>
            <a:off x="235951" y="3604346"/>
            <a:ext cx="4445432" cy="671400"/>
          </a:xfrm>
          <a:prstGeom prst="rect">
            <a:avLst/>
          </a:prstGeom>
        </p:spPr>
        <p:txBody>
          <a:bodyPr spcFirstLastPara="1" vert="horz" wrap="square" lIns="117675" tIns="117675" rIns="117675" bIns="117675" rtlCol="0" anchor="ctr" anchorCtr="0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0"/>
              </a:spcBef>
            </a:pPr>
            <a:r>
              <a:rPr lang="en-CA" sz="1400" dirty="0">
                <a:latin typeface="Lexend"/>
                <a:ea typeface="Lexend"/>
                <a:cs typeface="Lexend"/>
                <a:sym typeface="Lexend"/>
              </a:rPr>
              <a:t>Group Name - Please circle a number for each line.</a:t>
            </a:r>
          </a:p>
        </p:txBody>
      </p:sp>
      <p:pic>
        <p:nvPicPr>
          <p:cNvPr id="26" name="Google Shape;82;p16">
            <a:extLst>
              <a:ext uri="{FF2B5EF4-FFF2-40B4-BE49-F238E27FC236}">
                <a16:creationId xmlns:a16="http://schemas.microsoft.com/office/drawing/2014/main" id="{4BB266D9-F8EF-0109-2A1E-53CC7FD048AF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58667" y="5265886"/>
            <a:ext cx="3966649" cy="449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82;p16">
            <a:extLst>
              <a:ext uri="{FF2B5EF4-FFF2-40B4-BE49-F238E27FC236}">
                <a16:creationId xmlns:a16="http://schemas.microsoft.com/office/drawing/2014/main" id="{FA67368E-B98A-58C0-BC1C-A5DE6521AAE7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58667" y="6129116"/>
            <a:ext cx="3966649" cy="44957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8" name="Google Shape;81;p16">
            <a:extLst>
              <a:ext uri="{FF2B5EF4-FFF2-40B4-BE49-F238E27FC236}">
                <a16:creationId xmlns:a16="http://schemas.microsoft.com/office/drawing/2014/main" id="{479B6926-3719-5AB4-D546-7B0C703B2E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64364573"/>
              </p:ext>
            </p:extLst>
          </p:nvPr>
        </p:nvGraphicFramePr>
        <p:xfrm>
          <a:off x="258256" y="7536836"/>
          <a:ext cx="6341487" cy="2577247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9909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505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76784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 dirty="0">
                          <a:latin typeface="Lexend"/>
                          <a:ea typeface="Lexend"/>
                          <a:cs typeface="Lexend"/>
                          <a:sym typeface="Lexend"/>
                        </a:rPr>
                        <a:t>Looks</a:t>
                      </a:r>
                      <a:r>
                        <a:rPr lang="en" dirty="0">
                          <a:latin typeface="Lexend"/>
                          <a:ea typeface="Lexend"/>
                          <a:cs typeface="Lexend"/>
                          <a:sym typeface="Lexend"/>
                        </a:rPr>
                        <a:t> - how do the bar samples (and photo of a whole bar) look?</a:t>
                      </a:r>
                      <a:endParaRPr dirty="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L="27425" marR="27425" marT="0" marB="0" anchor="ctr">
                    <a:lnL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900" dirty="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L="27425" marR="27425" marT="0" marB="0">
                    <a:lnL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2316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 dirty="0">
                          <a:latin typeface="Lexend"/>
                          <a:ea typeface="Lexend"/>
                          <a:cs typeface="Lexend"/>
                          <a:sym typeface="Lexend"/>
                        </a:rPr>
                        <a:t>Taste</a:t>
                      </a:r>
                      <a:r>
                        <a:rPr lang="en" dirty="0">
                          <a:latin typeface="Lexend"/>
                          <a:ea typeface="Lexend"/>
                          <a:cs typeface="Lexend"/>
                          <a:sym typeface="Lexend"/>
                        </a:rPr>
                        <a:t> - how do the bars taste? Would you “buy” them at the store?</a:t>
                      </a:r>
                      <a:endParaRPr dirty="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L="27425" marR="27425" marT="0" marB="0" anchor="ctr">
                    <a:lnL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900" dirty="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L="27425" marR="27425" marT="0" marB="0">
                    <a:lnL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8147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 dirty="0">
                          <a:latin typeface="Lexend"/>
                          <a:ea typeface="Lexend"/>
                          <a:cs typeface="Lexend"/>
                          <a:sym typeface="Lexend"/>
                        </a:rPr>
                        <a:t>Marketing</a:t>
                      </a:r>
                      <a:r>
                        <a:rPr lang="en" dirty="0">
                          <a:latin typeface="Lexend"/>
                          <a:ea typeface="Lexend"/>
                          <a:cs typeface="Lexend"/>
                          <a:sym typeface="Lexend"/>
                        </a:rPr>
                        <a:t> - how appealing was the team’s booth and material?</a:t>
                      </a:r>
                      <a:endParaRPr dirty="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L="27425" marR="27425" marT="0" marB="0" anchor="ctr">
                    <a:lnL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900" dirty="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L="27425" marR="27425" marT="0" marB="0">
                    <a:lnL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9" name="Google Shape;82;p16">
            <a:extLst>
              <a:ext uri="{FF2B5EF4-FFF2-40B4-BE49-F238E27FC236}">
                <a16:creationId xmlns:a16="http://schemas.microsoft.com/office/drawing/2014/main" id="{1EE3C72F-6057-E90D-B345-F8FF9A857189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58668" y="7790656"/>
            <a:ext cx="3966649" cy="4495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F8E17568-4226-781F-C532-9365E86136AB}"/>
              </a:ext>
            </a:extLst>
          </p:cNvPr>
          <p:cNvCxnSpPr>
            <a:cxnSpLocks/>
          </p:cNvCxnSpPr>
          <p:nvPr/>
        </p:nvCxnSpPr>
        <p:spPr>
          <a:xfrm>
            <a:off x="289106" y="7091097"/>
            <a:ext cx="613621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1" name="Google Shape;80;p16">
            <a:extLst>
              <a:ext uri="{FF2B5EF4-FFF2-40B4-BE49-F238E27FC236}">
                <a16:creationId xmlns:a16="http://schemas.microsoft.com/office/drawing/2014/main" id="{98B19E87-FAFF-3716-0E85-6D3C96F5DA39}"/>
              </a:ext>
            </a:extLst>
          </p:cNvPr>
          <p:cNvSpPr txBox="1">
            <a:spLocks/>
          </p:cNvSpPr>
          <p:nvPr/>
        </p:nvSpPr>
        <p:spPr>
          <a:xfrm>
            <a:off x="235951" y="6992346"/>
            <a:ext cx="4445432" cy="671400"/>
          </a:xfrm>
          <a:prstGeom prst="rect">
            <a:avLst/>
          </a:prstGeom>
        </p:spPr>
        <p:txBody>
          <a:bodyPr spcFirstLastPara="1" vert="horz" wrap="square" lIns="117675" tIns="117675" rIns="117675" bIns="117675" rtlCol="0" anchor="ctr" anchorCtr="0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0"/>
              </a:spcBef>
            </a:pPr>
            <a:r>
              <a:rPr lang="en-CA" sz="1400" dirty="0">
                <a:latin typeface="Lexend"/>
                <a:ea typeface="Lexend"/>
                <a:cs typeface="Lexend"/>
                <a:sym typeface="Lexend"/>
              </a:rPr>
              <a:t>Group Name - Please circle a number for each line.</a:t>
            </a:r>
          </a:p>
        </p:txBody>
      </p:sp>
      <p:pic>
        <p:nvPicPr>
          <p:cNvPr id="32" name="Google Shape;82;p16">
            <a:extLst>
              <a:ext uri="{FF2B5EF4-FFF2-40B4-BE49-F238E27FC236}">
                <a16:creationId xmlns:a16="http://schemas.microsoft.com/office/drawing/2014/main" id="{4E073AC1-2032-BF2C-8DE5-07C53792A8BF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58667" y="8653886"/>
            <a:ext cx="3966649" cy="449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Google Shape;82;p16">
            <a:extLst>
              <a:ext uri="{FF2B5EF4-FFF2-40B4-BE49-F238E27FC236}">
                <a16:creationId xmlns:a16="http://schemas.microsoft.com/office/drawing/2014/main" id="{EDF82DA6-FDC0-82D9-0D67-A1FAAE71F7A0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58667" y="9517116"/>
            <a:ext cx="3966649" cy="4495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778815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</TotalTime>
  <Words>476</Words>
  <Application>Microsoft Macintosh PowerPoint</Application>
  <PresentationFormat>Widescreen</PresentationFormat>
  <Paragraphs>43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2" baseType="lpstr">
      <vt:lpstr>Aptos</vt:lpstr>
      <vt:lpstr>Aptos Display</vt:lpstr>
      <vt:lpstr>Arial</vt:lpstr>
      <vt:lpstr>Calibri</vt:lpstr>
      <vt:lpstr>Lexend</vt:lpstr>
      <vt:lpstr>Lexend Deca Black</vt:lpstr>
      <vt:lpstr>Lexend Deca Light</vt:lpstr>
      <vt:lpstr>Lexend Deca Medium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Nicole Koopstra</dc:creator>
  <cp:lastModifiedBy>Nicole Koopstra</cp:lastModifiedBy>
  <cp:revision>6</cp:revision>
  <dcterms:created xsi:type="dcterms:W3CDTF">2024-09-26T18:23:09Z</dcterms:created>
  <dcterms:modified xsi:type="dcterms:W3CDTF">2024-10-08T19:00:50Z</dcterms:modified>
</cp:coreProperties>
</file>